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01" r:id="rId3"/>
    <p:sldId id="277" r:id="rId4"/>
    <p:sldId id="278" r:id="rId5"/>
    <p:sldId id="279" r:id="rId6"/>
    <p:sldId id="291" r:id="rId7"/>
    <p:sldId id="293" r:id="rId8"/>
    <p:sldId id="300" r:id="rId9"/>
    <p:sldId id="294" r:id="rId10"/>
    <p:sldId id="282" r:id="rId11"/>
    <p:sldId id="295" r:id="rId12"/>
    <p:sldId id="280" r:id="rId13"/>
    <p:sldId id="281" r:id="rId14"/>
    <p:sldId id="283" r:id="rId15"/>
    <p:sldId id="284" r:id="rId16"/>
    <p:sldId id="296" r:id="rId17"/>
    <p:sldId id="298" r:id="rId18"/>
    <p:sldId id="299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as Parasporo" initials="NP" lastIdx="2" clrIdx="0">
    <p:extLst>
      <p:ext uri="{19B8F6BF-5375-455C-9EA6-DF929625EA0E}">
        <p15:presenceInfo xmlns:p15="http://schemas.microsoft.com/office/powerpoint/2012/main" userId="1e10f607111962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F4921B-02A0-1849-BF08-87D86D6599CB}" v="160" dt="2024-12-08T12:50:27.5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94737"/>
  </p:normalViewPr>
  <p:slideViewPr>
    <p:cSldViewPr snapToGrid="0" snapToObjects="1">
      <p:cViewPr varScale="1">
        <p:scale>
          <a:sx n="135" d="100"/>
          <a:sy n="135" d="100"/>
        </p:scale>
        <p:origin x="4432" y="18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A7E2960-B28E-41FF-AF8B-12C7C8C39F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sddsds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5066546-9D5A-4EEC-8D9D-5D6B4CFEA4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325E0-A9EB-4876-BE17-BA2EA518FF5F}" type="datetimeFigureOut">
              <a:rPr lang="it-IT" smtClean="0"/>
              <a:t>08/12/24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BA64BAC-FAEA-4F44-855C-7792BE2588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DFE3CA8-910B-48F1-8F17-A9395C21D65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817A-FEBC-4FB0-8542-0A6F5E12017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4437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it-IT"/>
              <a:t>sddsds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0A20B-3FB1-4E3D-A128-8256923BA1F0}" type="datetimeFigureOut">
              <a:rPr lang="it-IT" smtClean="0"/>
              <a:t>08/12/24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760B65-337B-4A80-847C-1C3E86CD982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41291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B174DC-ED6A-4C3F-AE64-B5AFB27F7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BCCCB3F-88A4-4873-B517-ECAFAE1D4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05822F2-FC18-4194-A7BB-06120B7A3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5FDFBF2-EB70-4842-AA08-3BD08B9302A3}" type="datetime1">
              <a:rPr lang="it-IT" smtClean="0"/>
              <a:t>08/12/24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11ED0A-0FEC-4D18-B0C3-BECFE0AFF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Yoshan Gunaratna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5C7B6B2-33F2-4367-894F-4B34630EB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49"/>
            <a:ext cx="2743200" cy="365125"/>
          </a:xfrm>
        </p:spPr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169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A1C6A0-2925-44A0-B214-4B4717373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AB66FFB-2D59-4B17-84BA-25A6BC305F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A6FD1CF-A54C-4256-A54F-8CB9DC5A9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3C3A3AA-B177-4BC0-ABB8-EFD6CF448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948E-CF95-4060-8A72-BC68A9F295CE}" type="datetime1">
              <a:rPr lang="it-IT" smtClean="0"/>
              <a:t>08/12/24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017E75A-AA2A-4177-B5E8-360EA7D75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7FB2BF8-4E4F-427C-9D9D-65E7FBA0C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92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1DC570-B40E-4461-8DAA-2BFA0C361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0217"/>
            <a:ext cx="10515600" cy="810471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787698A-B86E-464F-8E59-1297BC95C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59B6DD-7417-426C-A3BF-AC6DB1713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8C2E3-56F4-436A-87F3-973D08AF9F36}" type="datetime1">
              <a:rPr lang="it-IT" smtClean="0"/>
              <a:t>08/12/24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FD7F33-880D-48C8-90DE-C137DC82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E59918-E1A8-455A-81F7-B81A8816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245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8FCBCDE-7A2D-4600-8350-1BFE71743B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56FB922-8805-4F2A-82C1-250E55BF8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B6EA2F-74DB-4928-BA8F-023AFA094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CACE-967D-4D74-821A-90FD2871BEA1}" type="datetime1">
              <a:rPr lang="it-IT" smtClean="0"/>
              <a:t>08/12/24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A6F23A3-337B-4408-AC17-904BA64A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2A7CE92-8984-4218-B42A-238C2039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388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C60F5F-65A4-434C-A5FB-A6B3F7D54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3BAB7D-3E42-404E-B2DA-2DBDFA54E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B28252-3F7E-4A2A-8C5D-C2CE4AE1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09308-C772-4AAA-944F-7DA0A979B1AA}" type="datetime1">
              <a:rPr lang="it-IT" smtClean="0"/>
              <a:t>08/12/24</a:t>
            </a:fld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44A6AC-BDEA-4956-BBAC-963DB6DF6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627902E0-9447-4F04-B3D9-DFD63143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</p:spTree>
    <p:extLst>
      <p:ext uri="{BB962C8B-B14F-4D97-AF65-F5344CB8AC3E}">
        <p14:creationId xmlns:p14="http://schemas.microsoft.com/office/powerpoint/2010/main" val="413319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867791-EB83-4772-A55C-D24DB677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D789C66-2EF6-45AD-84B9-AAAC4E916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0342"/>
            <a:ext cx="10515600" cy="416135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47312C-DBC2-4064-B696-32F352E6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2E8F99A-0A5C-4561-A757-74828AA62A54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3851458-AA3B-4E44-B42E-880F9BF5DE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05" y="195601"/>
            <a:ext cx="466656" cy="470331"/>
          </a:xfrm>
          <a:prstGeom prst="rect">
            <a:avLst/>
          </a:prstGeom>
        </p:spPr>
      </p:pic>
      <p:sp>
        <p:nvSpPr>
          <p:cNvPr id="10" name="Segnaposto piè di pagina 4">
            <a:extLst>
              <a:ext uri="{FF2B5EF4-FFF2-40B4-BE49-F238E27FC236}">
                <a16:creationId xmlns:a16="http://schemas.microsoft.com/office/drawing/2014/main" id="{783F67C4-32F3-7B47-9A80-3C674B9D9038}"/>
              </a:ext>
            </a:extLst>
          </p:cNvPr>
          <p:cNvSpPr txBox="1">
            <a:spLocks/>
          </p:cNvSpPr>
          <p:nvPr userDrawn="1"/>
        </p:nvSpPr>
        <p:spPr>
          <a:xfrm>
            <a:off x="838199" y="248203"/>
            <a:ext cx="98715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>
                <a:solidFill>
                  <a:schemeClr val="accent1"/>
                </a:solidFill>
              </a:rPr>
              <a:t>Università degli Studi di Messina Dipartimento di Scienze Matematiche e Informatiche Scienze Fisiche e Scienze della Terra</a:t>
            </a:r>
          </a:p>
          <a:p>
            <a:r>
              <a:rPr lang="en-US" sz="1200">
                <a:solidFill>
                  <a:srgbClr val="000000"/>
                </a:solidFill>
                <a:effectLst/>
                <a:latin typeface="Helvetica" pitchFamily="2" charset="0"/>
              </a:rPr>
              <a:t>Big Data Acquisition for Enhanced Healthcare Insights</a:t>
            </a:r>
          </a:p>
          <a:p>
            <a:endParaRPr lang="it-IT"/>
          </a:p>
        </p:txBody>
      </p: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2D6380FD-C701-D24E-8130-ED3031F31B0E}"/>
              </a:ext>
            </a:extLst>
          </p:cNvPr>
          <p:cNvCxnSpPr>
            <a:cxnSpLocks/>
          </p:cNvCxnSpPr>
          <p:nvPr userDrawn="1"/>
        </p:nvCxnSpPr>
        <p:spPr>
          <a:xfrm>
            <a:off x="788618" y="764088"/>
            <a:ext cx="106147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81E67B37-E3C9-5141-8BFE-0436850686C6}"/>
              </a:ext>
            </a:extLst>
          </p:cNvPr>
          <p:cNvCxnSpPr>
            <a:cxnSpLocks/>
          </p:cNvCxnSpPr>
          <p:nvPr userDrawn="1"/>
        </p:nvCxnSpPr>
        <p:spPr>
          <a:xfrm>
            <a:off x="788618" y="6358438"/>
            <a:ext cx="106147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2D2DCCF-C647-4347-B5BD-9070D9A85C93}"/>
              </a:ext>
            </a:extLst>
          </p:cNvPr>
          <p:cNvSpPr txBox="1"/>
          <p:nvPr userDrawn="1"/>
        </p:nvSpPr>
        <p:spPr>
          <a:xfrm>
            <a:off x="788618" y="6356350"/>
            <a:ext cx="132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Yoshan Gunaratna</a:t>
            </a:r>
          </a:p>
        </p:txBody>
      </p:sp>
    </p:spTree>
    <p:extLst>
      <p:ext uri="{BB962C8B-B14F-4D97-AF65-F5344CB8AC3E}">
        <p14:creationId xmlns:p14="http://schemas.microsoft.com/office/powerpoint/2010/main" val="389803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4150AF-E6A9-4EF6-BE73-6F8C47335B82}"/>
              </a:ext>
            </a:extLst>
          </p:cNvPr>
          <p:cNvSpPr txBox="1"/>
          <p:nvPr userDrawn="1"/>
        </p:nvSpPr>
        <p:spPr>
          <a:xfrm>
            <a:off x="3289419" y="104863"/>
            <a:ext cx="5321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degli Studi di Messina</a:t>
            </a:r>
            <a:b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  <a:t>Dipartimento di Scienze Matematiche e Informatiche</a:t>
            </a:r>
            <a:b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  <a:t>Scienze Fisiche e Scienze della Terra</a:t>
            </a:r>
            <a:b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000" b="1">
                <a:latin typeface="Times New Roman" panose="02020603050405020304" pitchFamily="18" charset="0"/>
                <a:cs typeface="Times New Roman" panose="02020603050405020304" pitchFamily="18" charset="0"/>
              </a:rPr>
              <a:t>Corso di Laurea Triennale in Informatica</a:t>
            </a:r>
            <a:endParaRPr lang="it-IT" sz="100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7440962-7F23-4E9F-9B99-A25C4E7B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5347E-983E-4EE2-9F56-0E5C3EAC7A06}" type="datetime1">
              <a:rPr lang="it-IT" smtClean="0"/>
              <a:t>08/12/24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BD5BD6-302C-45A1-BE2A-09B291079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935782D-E2B1-4A81-B56E-69A2BFE58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1FAF852-733A-4BCA-B5D8-CCA13BAD44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248" y="230499"/>
            <a:ext cx="466656" cy="47033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4DA882-9E96-4560-A128-F3BD404A6126}"/>
              </a:ext>
            </a:extLst>
          </p:cNvPr>
          <p:cNvSpPr txBox="1"/>
          <p:nvPr userDrawn="1"/>
        </p:nvSpPr>
        <p:spPr>
          <a:xfrm>
            <a:off x="3289419" y="848691"/>
            <a:ext cx="5321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>
                <a:latin typeface="Times New Roman" panose="02020603050405020304" pitchFamily="18" charset="0"/>
                <a:cs typeface="Times New Roman" panose="02020603050405020304" pitchFamily="18" charset="0"/>
              </a:rPr>
              <a:t>Titolo tesi</a:t>
            </a:r>
            <a:endParaRPr lang="it-IT"/>
          </a:p>
        </p:txBody>
      </p:sp>
      <p:sp>
        <p:nvSpPr>
          <p:cNvPr id="14" name="Segnaposto tabella 13">
            <a:extLst>
              <a:ext uri="{FF2B5EF4-FFF2-40B4-BE49-F238E27FC236}">
                <a16:creationId xmlns:a16="http://schemas.microsoft.com/office/drawing/2014/main" id="{37614E1A-086D-47F8-A41E-FAFBAEF26B9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200" y="1925909"/>
            <a:ext cx="5334000" cy="4251053"/>
          </a:xfrm>
        </p:spPr>
        <p:txBody>
          <a:bodyPr/>
          <a:lstStyle/>
          <a:p>
            <a:endParaRPr lang="it-IT"/>
          </a:p>
        </p:txBody>
      </p:sp>
      <p:sp>
        <p:nvSpPr>
          <p:cNvPr id="16" name="Segnaposto tabella 15">
            <a:extLst>
              <a:ext uri="{FF2B5EF4-FFF2-40B4-BE49-F238E27FC236}">
                <a16:creationId xmlns:a16="http://schemas.microsoft.com/office/drawing/2014/main" id="{FEB68E13-59A3-4801-8728-E485E4271F77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172200" y="1925909"/>
            <a:ext cx="5181600" cy="4251054"/>
          </a:xfrm>
        </p:spPr>
        <p:txBody>
          <a:bodyPr/>
          <a:lstStyle/>
          <a:p>
            <a:endParaRPr lang="it-IT"/>
          </a:p>
        </p:txBody>
      </p:sp>
      <p:sp>
        <p:nvSpPr>
          <p:cNvPr id="17" name="Titolo 1">
            <a:extLst>
              <a:ext uri="{FF2B5EF4-FFF2-40B4-BE49-F238E27FC236}">
                <a16:creationId xmlns:a16="http://schemas.microsoft.com/office/drawing/2014/main" id="{D39CABBE-8454-448B-9AE6-0608D258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31962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D97801-DAF7-4C92-932E-A2A6EA53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1D3F96E-4337-4118-8730-E0F861E38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14F73-1A55-4527-9F22-4F2B34030312}" type="datetime1">
              <a:rPr lang="it-IT" smtClean="0"/>
              <a:t>08/12/24</a:t>
            </a:fld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5C06C5E-BC45-4C94-AEB7-DC4721E54A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7E13D0-CA6D-4C60-A83A-E716981DAEB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</p:spTree>
    <p:extLst>
      <p:ext uri="{BB962C8B-B14F-4D97-AF65-F5344CB8AC3E}">
        <p14:creationId xmlns:p14="http://schemas.microsoft.com/office/powerpoint/2010/main" val="189623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7036D6-B650-422E-9AA0-60B934CD8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A3FA0D2-6963-4D80-8508-AD7328591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D28E136-7E7F-4132-B6E2-DF07B4088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6E0EA7C-A333-40DB-8F15-8711A61D31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725043A-91C0-45BB-BA93-EAE487341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125F43-EE61-4F41-A63E-B14804620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084E5-B656-4A73-8F8F-A9BBA1792473}" type="datetime1">
              <a:rPr lang="it-IT" smtClean="0"/>
              <a:t>08/12/24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0FCF748-2AED-4660-B5DE-2BEA5AEEE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  <a:p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8D43C20-3D14-4173-9976-0EDD77EC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8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56DD02-1119-497E-9C53-33BBD7C5D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0217"/>
            <a:ext cx="10515600" cy="810471"/>
          </a:xfrm>
          <a:prstGeom prst="rect">
            <a:avLst/>
          </a:prstGeo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77636EC-736C-4912-A8FE-7AB254261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205E7-4F0E-4903-B343-73957DF613A7}" type="datetime1">
              <a:rPr lang="it-IT" smtClean="0"/>
              <a:t>08/12/24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3724B3-04D4-466F-8F96-E1E546F0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90497C-FBA6-473A-8430-B260C578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252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A8F10DB-A2FD-467A-A4BF-1D6C7835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4BEA6-9EF8-47DF-AAD3-E9BE6646112A}" type="datetime1">
              <a:rPr lang="it-IT" smtClean="0"/>
              <a:t>08/12/24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64A11C-8275-4ACF-9947-30D4D362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B8877A-A969-4499-A3DE-C5D746247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383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8258AE-E75D-4A8C-8316-990B637B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090F97-8B0C-4B35-90CA-8AAF205D1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7E11156-CC11-4881-B2EC-7FBEF28F6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79A847-4780-44DF-887E-4A0D03BD6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9533F-CC97-4BC5-8723-B97F0EDC2059}" type="datetime1">
              <a:rPr lang="it-IT" smtClean="0"/>
              <a:t>08/12/24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69E4A4-ED7C-40C4-95AE-5A693009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it-IT" dirty="0"/>
              <a:t>Yoshan Gunaratna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C892FBC-1226-4E88-B5FE-7FD497487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423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C13A492-72E8-48F3-BF42-5EFABE7E2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D0E9CC-79FE-4740-AC41-6CAD79294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0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14F73-1A55-4527-9F22-4F2B34030312}" type="datetime1">
              <a:rPr lang="it-IT" smtClean="0"/>
              <a:t>08/12/24</a:t>
            </a:fld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4808B12-B2DB-44EC-8AB6-9A1414CC9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2E8F99A-0A5C-4561-A757-74828AA62A54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16" name="Segnaposto titolo 15">
            <a:extLst>
              <a:ext uri="{FF2B5EF4-FFF2-40B4-BE49-F238E27FC236}">
                <a16:creationId xmlns:a16="http://schemas.microsoft.com/office/drawing/2014/main" id="{5CDA28CC-22EE-4DC4-AB0E-348A9A73D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17" name="Segnaposto piè di pagina 16">
            <a:extLst>
              <a:ext uri="{FF2B5EF4-FFF2-40B4-BE49-F238E27FC236}">
                <a16:creationId xmlns:a16="http://schemas.microsoft.com/office/drawing/2014/main" id="{1AB368BC-B878-43DC-ACD9-42C2F21B1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it-IT"/>
              <a:t>Nome studente</a:t>
            </a:r>
          </a:p>
        </p:txBody>
      </p:sp>
    </p:spTree>
    <p:extLst>
      <p:ext uri="{BB962C8B-B14F-4D97-AF65-F5344CB8AC3E}">
        <p14:creationId xmlns:p14="http://schemas.microsoft.com/office/powerpoint/2010/main" val="3124907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D26EC2-607B-4DED-924F-B8599E740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795" y="463462"/>
            <a:ext cx="9106421" cy="1276657"/>
          </a:xfrm>
        </p:spPr>
        <p:txBody>
          <a:bodyPr>
            <a:normAutofit/>
          </a:bodyPr>
          <a:lstStyle/>
          <a:p>
            <a:pPr algn="l"/>
            <a: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Università degli Studi di Messina</a:t>
            </a:r>
            <a:b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Dipartimento di Scienze Matematiche e Informatiche Scienze Fisiche e Scienze della Terra</a:t>
            </a:r>
            <a:b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Corso di Laurea Triennale in Informatica</a:t>
            </a:r>
            <a:br>
              <a:rPr lang="it-IT" sz="18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94C31A0-7188-4AC6-922D-1797E0BE4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65" y="617581"/>
            <a:ext cx="975924" cy="983609"/>
          </a:xfrm>
          <a:prstGeom prst="rect">
            <a:avLst/>
          </a:prstGeom>
        </p:spPr>
      </p:pic>
      <p:sp>
        <p:nvSpPr>
          <p:cNvPr id="6" name="Sottotitolo 2">
            <a:extLst>
              <a:ext uri="{FF2B5EF4-FFF2-40B4-BE49-F238E27FC236}">
                <a16:creationId xmlns:a16="http://schemas.microsoft.com/office/drawing/2014/main" id="{E718D644-8E78-4701-84B3-49112F28D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7824" y="2281806"/>
            <a:ext cx="4796352" cy="1147194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rgbClr val="000000"/>
                </a:solidFill>
                <a:effectLst/>
                <a:latin typeface="Helvetica" pitchFamily="2" charset="0"/>
              </a:rPr>
              <a:t>Big Data Acquisition for</a:t>
            </a:r>
          </a:p>
          <a:p>
            <a:r>
              <a:rPr lang="en-US" sz="2400">
                <a:solidFill>
                  <a:srgbClr val="000000"/>
                </a:solidFill>
                <a:effectLst/>
                <a:latin typeface="Helvetica" pitchFamily="2" charset="0"/>
              </a:rPr>
              <a:t>Enhanced Healthcare Insights</a:t>
            </a:r>
          </a:p>
          <a:p>
            <a:endParaRPr lang="it-IT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2A12F93-246D-436D-A1BB-2E20B9F19920}"/>
              </a:ext>
            </a:extLst>
          </p:cNvPr>
          <p:cNvSpPr txBox="1"/>
          <p:nvPr/>
        </p:nvSpPr>
        <p:spPr>
          <a:xfrm>
            <a:off x="1408828" y="4110606"/>
            <a:ext cx="1971935" cy="100727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TESI DI LAUREA DI: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NOME STUDENTE: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Yoshan Abiranjana Mendis</a:t>
            </a:r>
          </a:p>
          <a:p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Gunaratna(528176)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A99869C-563F-4FB9-BDF5-1C2D2693A6AB}"/>
              </a:ext>
            </a:extLst>
          </p:cNvPr>
          <p:cNvSpPr txBox="1"/>
          <p:nvPr/>
        </p:nvSpPr>
        <p:spPr>
          <a:xfrm>
            <a:off x="7575257" y="4110606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200">
                <a:latin typeface="Times New Roman" panose="02020603050405020304" pitchFamily="18" charset="0"/>
                <a:cs typeface="Times New Roman" panose="02020603050405020304" pitchFamily="18" charset="0"/>
              </a:rPr>
              <a:t>RELATORE:</a:t>
            </a:r>
          </a:p>
          <a:p>
            <a:pPr algn="r"/>
            <a:r>
              <a:rPr lang="it-IT" sz="1200">
                <a:latin typeface="Times New Roman" panose="02020603050405020304" pitchFamily="18" charset="0"/>
                <a:cs typeface="Times New Roman" panose="02020603050405020304" pitchFamily="18" charset="0"/>
              </a:rPr>
              <a:t>Prof. Ing. Armando Ruggeri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0057920-BBAD-44B5-BFAC-E6B312163684}"/>
              </a:ext>
            </a:extLst>
          </p:cNvPr>
          <p:cNvSpPr txBox="1"/>
          <p:nvPr/>
        </p:nvSpPr>
        <p:spPr>
          <a:xfrm>
            <a:off x="917021" y="5655644"/>
            <a:ext cx="9995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latin typeface="Times New Roman" panose="02020603050405020304" pitchFamily="18" charset="0"/>
                <a:cs typeface="Times New Roman" panose="02020603050405020304" pitchFamily="18" charset="0"/>
              </a:rPr>
              <a:t>_____________________________________________________________________________________</a:t>
            </a:r>
          </a:p>
          <a:p>
            <a:pPr algn="ctr"/>
            <a:r>
              <a:rPr lang="it-IT" sz="1400">
                <a:latin typeface="Times New Roman" panose="02020603050405020304" pitchFamily="18" charset="0"/>
                <a:cs typeface="Times New Roman" panose="02020603050405020304" pitchFamily="18" charset="0"/>
              </a:rPr>
              <a:t>Anno Accademico 2023/2024</a:t>
            </a:r>
          </a:p>
        </p:txBody>
      </p:sp>
    </p:spTree>
    <p:extLst>
      <p:ext uri="{BB962C8B-B14F-4D97-AF65-F5344CB8AC3E}">
        <p14:creationId xmlns:p14="http://schemas.microsoft.com/office/powerpoint/2010/main" val="198911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95360-3D30-0058-5EB8-580DFE9A3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0C0CD74-7C03-8002-D701-556CFAD01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10</a:t>
            </a:fld>
            <a:endParaRPr lang="it-IT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686A2FB7-50EB-A64F-BB30-7F984BC8F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0" y="1205497"/>
            <a:ext cx="10515600" cy="707886"/>
          </a:xfrm>
        </p:spPr>
        <p:txBody>
          <a:bodyPr/>
          <a:lstStyle/>
          <a:p>
            <a:r>
              <a:rPr lang="it-IT" sz="4000" b="1">
                <a:solidFill>
                  <a:schemeClr val="accent1">
                    <a:lumMod val="50000"/>
                  </a:schemeClr>
                </a:solidFill>
              </a:rPr>
              <a:t>ResNet-50</a:t>
            </a:r>
            <a:endParaRPr lang="it-IT" b="1">
              <a:solidFill>
                <a:srgbClr val="0070C0"/>
              </a:solidFill>
            </a:endParaRPr>
          </a:p>
        </p:txBody>
      </p:sp>
      <p:sp>
        <p:nvSpPr>
          <p:cNvPr id="19" name="Display 18">
            <a:extLst>
              <a:ext uri="{FF2B5EF4-FFF2-40B4-BE49-F238E27FC236}">
                <a16:creationId xmlns:a16="http://schemas.microsoft.com/office/drawing/2014/main" id="{9DBF9FE2-9699-9843-B0D6-ECC047260F5C}"/>
              </a:ext>
            </a:extLst>
          </p:cNvPr>
          <p:cNvSpPr/>
          <p:nvPr/>
        </p:nvSpPr>
        <p:spPr>
          <a:xfrm rot="10800000">
            <a:off x="308020" y="2140532"/>
            <a:ext cx="5504056" cy="1440493"/>
          </a:xfrm>
          <a:prstGeom prst="flowChartDisplay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967FCB-C922-DF4F-B88E-4D11B316ADC2}"/>
              </a:ext>
            </a:extLst>
          </p:cNvPr>
          <p:cNvSpPr txBox="1"/>
          <p:nvPr/>
        </p:nvSpPr>
        <p:spPr>
          <a:xfrm>
            <a:off x="422753" y="2311647"/>
            <a:ext cx="51481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</a:rPr>
              <a:t>ResNet-50 is part of deep residual learning.</a:t>
            </a:r>
          </a:p>
          <a:p>
            <a:r>
              <a:rPr lang="en-GB" sz="1800">
                <a:effectLst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A</a:t>
            </a:r>
            <a:r>
              <a:rPr lang="en-GB" sz="1800">
                <a:effectLst/>
              </a:rPr>
              <a:t>ddress the vanishing gradients problem with skip connections. </a:t>
            </a:r>
            <a:endParaRPr lang="en-GB"/>
          </a:p>
          <a:p>
            <a:endParaRPr lang="en-GB"/>
          </a:p>
          <a:p>
            <a:r>
              <a:rPr lang="en-GB" sz="1800">
                <a:effectLst/>
                <a:latin typeface="URWPalladioL"/>
              </a:rPr>
              <a:t> </a:t>
            </a:r>
            <a:endParaRPr lang="en-GB"/>
          </a:p>
          <a:p>
            <a:endParaRPr lang="en-IT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D0A640B5-CE2B-C240-A66D-D37D8DE88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1" r="26535"/>
          <a:stretch/>
        </p:blipFill>
        <p:spPr bwMode="auto">
          <a:xfrm>
            <a:off x="6507187" y="1625203"/>
            <a:ext cx="3707704" cy="2308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diagram of a stage&#10;&#10;Description automatically generated">
            <a:extLst>
              <a:ext uri="{FF2B5EF4-FFF2-40B4-BE49-F238E27FC236}">
                <a16:creationId xmlns:a16="http://schemas.microsoft.com/office/drawing/2014/main" id="{F6A08DD8-8B98-4B49-8CE9-4575CF047D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25151" y="2599422"/>
            <a:ext cx="1143000" cy="4851400"/>
          </a:xfrm>
          <a:prstGeom prst="rect">
            <a:avLst/>
          </a:prstGeom>
        </p:spPr>
      </p:pic>
      <p:pic>
        <p:nvPicPr>
          <p:cNvPr id="18" name="Picture 17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15996A1F-3D5C-E149-A855-E00783E64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108" y="4225080"/>
            <a:ext cx="2152224" cy="1482192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C96F4500-5260-824F-8B56-692250C26B7D}"/>
              </a:ext>
            </a:extLst>
          </p:cNvPr>
          <p:cNvSpPr/>
          <p:nvPr/>
        </p:nvSpPr>
        <p:spPr>
          <a:xfrm>
            <a:off x="6901841" y="1786704"/>
            <a:ext cx="338203" cy="35382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2C16D76-D2E3-CF44-992D-FD8A55F00B0D}"/>
              </a:ext>
            </a:extLst>
          </p:cNvPr>
          <p:cNvSpPr/>
          <p:nvPr/>
        </p:nvSpPr>
        <p:spPr>
          <a:xfrm>
            <a:off x="1896905" y="4095892"/>
            <a:ext cx="338203" cy="34130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FB1EDEA-FD4E-4948-B2FC-169841D9A363}"/>
              </a:ext>
            </a:extLst>
          </p:cNvPr>
          <p:cNvSpPr/>
          <p:nvPr/>
        </p:nvSpPr>
        <p:spPr>
          <a:xfrm>
            <a:off x="5824557" y="3964215"/>
            <a:ext cx="338203" cy="34130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4148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4B501-4B33-D032-665F-4D8C6CFE9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6C1866F-2E8A-50D6-885A-D2CEDD4D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11</a:t>
            </a:fld>
            <a:endParaRPr lang="it-IT"/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74B08AF8-3AFD-534B-9B85-94E0035C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633" y="968370"/>
            <a:ext cx="10515600" cy="707886"/>
          </a:xfrm>
        </p:spPr>
        <p:txBody>
          <a:bodyPr>
            <a:normAutofit/>
          </a:bodyPr>
          <a:lstStyle/>
          <a:p>
            <a:r>
              <a:rPr lang="it-IT" sz="4000" b="1">
                <a:solidFill>
                  <a:schemeClr val="accent1">
                    <a:lumMod val="50000"/>
                  </a:schemeClr>
                </a:solidFill>
              </a:rPr>
              <a:t>ResNet-50 </a:t>
            </a:r>
            <a:r>
              <a:rPr lang="it-IT" sz="4000" b="1" err="1">
                <a:solidFill>
                  <a:schemeClr val="accent1">
                    <a:lumMod val="50000"/>
                  </a:schemeClr>
                </a:solidFill>
              </a:rPr>
              <a:t>Implementation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1" name="Picture 10" descr="A diagram of a block diagram&#10;&#10;Description automatically generated">
            <a:extLst>
              <a:ext uri="{FF2B5EF4-FFF2-40B4-BE49-F238E27FC236}">
                <a16:creationId xmlns:a16="http://schemas.microsoft.com/office/drawing/2014/main" id="{663CA8FC-5FB2-F745-A32B-C10E53756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72" y="3203531"/>
            <a:ext cx="6334578" cy="1343417"/>
          </a:xfrm>
          <a:prstGeom prst="rect">
            <a:avLst/>
          </a:prstGeom>
        </p:spPr>
      </p:pic>
      <p:pic>
        <p:nvPicPr>
          <p:cNvPr id="13" name="Picture 1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AA3A053-E82F-7D44-83D9-E39087FC5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871" y="2523260"/>
            <a:ext cx="4961757" cy="320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4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14231-E0C3-778A-9C54-30D1080BF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CE84A7-8232-3C87-F613-A809C8E01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Models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Accuracy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36A9114-F49C-5E63-BAEA-DFF0BF3AC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12</a:t>
            </a:fld>
            <a:endParaRPr lang="it-IT"/>
          </a:p>
        </p:txBody>
      </p:sp>
      <p:pic>
        <p:nvPicPr>
          <p:cNvPr id="10" name="Picture 9" descr="A screen shot of a computer&#10;&#10;Description automatically generated">
            <a:extLst>
              <a:ext uri="{FF2B5EF4-FFF2-40B4-BE49-F238E27FC236}">
                <a16:creationId xmlns:a16="http://schemas.microsoft.com/office/drawing/2014/main" id="{56F10361-985D-E242-BD93-58C72FBB74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26"/>
          <a:stretch/>
        </p:blipFill>
        <p:spPr>
          <a:xfrm>
            <a:off x="6571905" y="5263733"/>
            <a:ext cx="4597397" cy="397113"/>
          </a:xfrm>
          <a:prstGeom prst="rect">
            <a:avLst/>
          </a:prstGeom>
        </p:spPr>
      </p:pic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575B9F6-A579-1543-9A54-CFBE0028AE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63" r="1482"/>
          <a:stretch/>
        </p:blipFill>
        <p:spPr>
          <a:xfrm>
            <a:off x="1022698" y="5264083"/>
            <a:ext cx="4597400" cy="4179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4B3CB6-6722-7644-BCD8-0597916E9D77}"/>
              </a:ext>
            </a:extLst>
          </p:cNvPr>
          <p:cNvSpPr txBox="1"/>
          <p:nvPr/>
        </p:nvSpPr>
        <p:spPr>
          <a:xfrm>
            <a:off x="2715142" y="2420748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/>
              <a:t>CNN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4DC24-7771-3F40-B4E6-747595E12BD0}"/>
              </a:ext>
            </a:extLst>
          </p:cNvPr>
          <p:cNvSpPr txBox="1"/>
          <p:nvPr/>
        </p:nvSpPr>
        <p:spPr>
          <a:xfrm>
            <a:off x="8332955" y="2466914"/>
            <a:ext cx="1151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>
                <a:effectLst/>
              </a:rPr>
              <a:t>ResNet50</a:t>
            </a:r>
            <a:r>
              <a:rPr lang="en-GB" sz="1800" b="1">
                <a:effectLst/>
                <a:latin typeface="URWPalladioL"/>
              </a:rPr>
              <a:t> </a:t>
            </a:r>
            <a:endParaRPr lang="en-GB"/>
          </a:p>
          <a:p>
            <a:endParaRPr lang="en-I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0992FA-79DB-7848-AF04-89A0A8F34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175" y="3852892"/>
            <a:ext cx="606256" cy="548055"/>
          </a:xfrm>
          <a:prstGeom prst="rect">
            <a:avLst/>
          </a:prstGeom>
        </p:spPr>
      </p:pic>
      <p:pic>
        <p:nvPicPr>
          <p:cNvPr id="4" name="Picture 3" descr="A graph with a bar and a bar&#10;&#10;Description automatically generated">
            <a:extLst>
              <a:ext uri="{FF2B5EF4-FFF2-40B4-BE49-F238E27FC236}">
                <a16:creationId xmlns:a16="http://schemas.microsoft.com/office/drawing/2014/main" id="{A5E465F9-3A9F-CD42-8397-61F877B5D4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8"/>
          <a:stretch/>
        </p:blipFill>
        <p:spPr>
          <a:xfrm>
            <a:off x="1022698" y="2872109"/>
            <a:ext cx="4597400" cy="2391624"/>
          </a:xfrm>
          <a:prstGeom prst="rect">
            <a:avLst/>
          </a:prstGeom>
        </p:spPr>
      </p:pic>
      <p:pic>
        <p:nvPicPr>
          <p:cNvPr id="7" name="Picture 6" descr="A graph with blue and orange squares&#10;&#10;Description automatically generated">
            <a:extLst>
              <a:ext uri="{FF2B5EF4-FFF2-40B4-BE49-F238E27FC236}">
                <a16:creationId xmlns:a16="http://schemas.microsoft.com/office/drawing/2014/main" id="{C599A30A-5385-6942-BFAE-2F5E6C8F086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1"/>
          <a:stretch/>
        </p:blipFill>
        <p:spPr>
          <a:xfrm>
            <a:off x="6571904" y="2872109"/>
            <a:ext cx="4597398" cy="240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18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0DBE9-F915-4D11-16FD-0CBD8E115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294688-B81A-221C-CDF7-FBDF622D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13</a:t>
            </a:fld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1E779086-6AB1-254A-B153-86F26F4FA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/>
          <a:lstStyle/>
          <a:p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Models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Accuracy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Graphs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8F2ABAA-9F1B-1447-9AE4-1AEF6D390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175" y="3852892"/>
            <a:ext cx="606256" cy="5480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4F09E0A-27E6-D844-B63B-9CB820A38586}"/>
              </a:ext>
            </a:extLst>
          </p:cNvPr>
          <p:cNvSpPr txBox="1"/>
          <p:nvPr/>
        </p:nvSpPr>
        <p:spPr>
          <a:xfrm>
            <a:off x="3524238" y="2256853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b="1"/>
              <a:t>CNN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3BABAD-083D-8B49-9901-00AC04777616}"/>
              </a:ext>
            </a:extLst>
          </p:cNvPr>
          <p:cNvSpPr txBox="1"/>
          <p:nvPr/>
        </p:nvSpPr>
        <p:spPr>
          <a:xfrm>
            <a:off x="8061507" y="2287084"/>
            <a:ext cx="109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>
                <a:effectLst/>
              </a:rPr>
              <a:t>ResNet50</a:t>
            </a:r>
            <a:endParaRPr lang="en-IT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FC8B4D-B5D8-3A4D-8934-6AE2BADD3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749" y="2685469"/>
            <a:ext cx="3708400" cy="2882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4A8766-6F31-5347-9A9B-75C54542B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0457" y="2685469"/>
            <a:ext cx="35941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6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09753-CAB2-5610-F97D-694E6B75B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CA94574-0532-85E0-397B-4C4C222C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14</a:t>
            </a:fld>
            <a:endParaRPr lang="it-IT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F263867-ADE4-BE4C-872C-138C07C7F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Region Of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EB5970-D2AB-654B-83BA-D7A8D127DDB0}"/>
              </a:ext>
            </a:extLst>
          </p:cNvPr>
          <p:cNvSpPr txBox="1"/>
          <p:nvPr/>
        </p:nvSpPr>
        <p:spPr>
          <a:xfrm>
            <a:off x="838200" y="2302308"/>
            <a:ext cx="41304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</a:rPr>
              <a:t>ROI detection  involves identifying specific areas within chest X-rays images that show signs of infection.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A</a:t>
            </a:r>
            <a:r>
              <a:rPr lang="en-GB" sz="1800">
                <a:effectLst/>
              </a:rPr>
              <a:t>bove  threshold  of 0.5  indicate COVID-19</a:t>
            </a:r>
            <a:endParaRPr lang="en-GB"/>
          </a:p>
          <a:p>
            <a:endParaRPr lang="en-I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146BA8-EEB1-944D-927E-0A5F83F8ACD6}"/>
              </a:ext>
            </a:extLst>
          </p:cNvPr>
          <p:cNvSpPr txBox="1"/>
          <p:nvPr/>
        </p:nvSpPr>
        <p:spPr>
          <a:xfrm>
            <a:off x="838200" y="4452173"/>
            <a:ext cx="3621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B</a:t>
            </a:r>
            <a:r>
              <a:rPr lang="en-GB" sz="1800">
                <a:effectLst/>
              </a:rPr>
              <a:t>elow 0.5 </a:t>
            </a:r>
            <a:r>
              <a:rPr lang="en-GB"/>
              <a:t>indicate</a:t>
            </a:r>
            <a:r>
              <a:rPr lang="en-GB" sz="1800">
                <a:effectLst/>
              </a:rPr>
              <a:t> NON COVID-19</a:t>
            </a: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6DD58D6C-D804-0448-A544-12C8DEB10DAF}"/>
              </a:ext>
            </a:extLst>
          </p:cNvPr>
          <p:cNvSpPr/>
          <p:nvPr/>
        </p:nvSpPr>
        <p:spPr>
          <a:xfrm>
            <a:off x="4734838" y="2674308"/>
            <a:ext cx="638828" cy="228164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81CF6FA5-A105-3445-801A-ACE1A5557F49}"/>
              </a:ext>
            </a:extLst>
          </p:cNvPr>
          <p:cNvSpPr/>
          <p:nvPr/>
        </p:nvSpPr>
        <p:spPr>
          <a:xfrm>
            <a:off x="4734838" y="4771067"/>
            <a:ext cx="638828" cy="228164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3" name="Picture 2" descr="A x-ray of a person's chest&#10;&#10;Description automatically generated">
            <a:extLst>
              <a:ext uri="{FF2B5EF4-FFF2-40B4-BE49-F238E27FC236}">
                <a16:creationId xmlns:a16="http://schemas.microsoft.com/office/drawing/2014/main" id="{C3390327-C892-A74B-AF36-CBA667CFAB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1"/>
          <a:stretch/>
        </p:blipFill>
        <p:spPr>
          <a:xfrm>
            <a:off x="6303318" y="1825954"/>
            <a:ext cx="2025135" cy="1924872"/>
          </a:xfrm>
          <a:prstGeom prst="rect">
            <a:avLst/>
          </a:prstGeom>
        </p:spPr>
      </p:pic>
      <p:pic>
        <p:nvPicPr>
          <p:cNvPr id="7" name="Picture 6" descr="A x-ray of a person's chest&#10;&#10;Description automatically generated">
            <a:extLst>
              <a:ext uri="{FF2B5EF4-FFF2-40B4-BE49-F238E27FC236}">
                <a16:creationId xmlns:a16="http://schemas.microsoft.com/office/drawing/2014/main" id="{5EAE3EBB-6160-7E49-9C6F-2C8EF07F4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318" y="3872581"/>
            <a:ext cx="2025135" cy="202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2C14-66A4-8FD0-BF77-4E99B279C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B13375-C9FA-AE37-B12F-D8802B1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15</a:t>
            </a:fld>
            <a:endParaRPr lang="it-IT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40F6543C-49F6-B342-9140-7F051C774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/>
          <a:lstStyle/>
          <a:p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ROI Models Results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D7A34A-AE3C-EE44-8508-36F93A04CDAC}"/>
              </a:ext>
            </a:extLst>
          </p:cNvPr>
          <p:cNvSpPr txBox="1"/>
          <p:nvPr/>
        </p:nvSpPr>
        <p:spPr>
          <a:xfrm>
            <a:off x="2773791" y="2538954"/>
            <a:ext cx="657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b="1"/>
              <a:t>CNN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431F54-D3D2-2648-BFBA-3E3E495D6535}"/>
              </a:ext>
            </a:extLst>
          </p:cNvPr>
          <p:cNvSpPr txBox="1"/>
          <p:nvPr/>
        </p:nvSpPr>
        <p:spPr>
          <a:xfrm>
            <a:off x="8159725" y="2538954"/>
            <a:ext cx="120186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>
                <a:effectLst/>
              </a:rPr>
              <a:t>ResNet50</a:t>
            </a:r>
            <a:endParaRPr lang="en-IT" sz="2000"/>
          </a:p>
          <a:p>
            <a:endParaRPr lang="en-IT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4287089-1C20-FD47-B435-DFDFED677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758" y="3736574"/>
            <a:ext cx="606256" cy="548055"/>
          </a:xfrm>
          <a:prstGeom prst="rect">
            <a:avLst/>
          </a:prstGeom>
        </p:spPr>
      </p:pic>
      <p:sp>
        <p:nvSpPr>
          <p:cNvPr id="30" name="AutoShape 14">
            <a:extLst>
              <a:ext uri="{FF2B5EF4-FFF2-40B4-BE49-F238E27FC236}">
                <a16:creationId xmlns:a16="http://schemas.microsoft.com/office/drawing/2014/main" id="{699F42B1-BD1B-CE41-87E9-8034DB5818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T"/>
          </a:p>
        </p:txBody>
      </p:sp>
      <p:pic>
        <p:nvPicPr>
          <p:cNvPr id="8" name="Content Placeholder 7" descr="A x-ray of a person's chest&#10;&#10;Description automatically generated">
            <a:extLst>
              <a:ext uri="{FF2B5EF4-FFF2-40B4-BE49-F238E27FC236}">
                <a16:creationId xmlns:a16="http://schemas.microsoft.com/office/drawing/2014/main" id="{B91CBA11-C02E-A34B-B87B-015D00FBA8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317" y="3209895"/>
            <a:ext cx="1575214" cy="1575214"/>
          </a:xfrm>
        </p:spPr>
      </p:pic>
      <p:pic>
        <p:nvPicPr>
          <p:cNvPr id="11" name="Picture 10" descr="A x-ray of a person's chest&#10;&#10;Description automatically generated">
            <a:extLst>
              <a:ext uri="{FF2B5EF4-FFF2-40B4-BE49-F238E27FC236}">
                <a16:creationId xmlns:a16="http://schemas.microsoft.com/office/drawing/2014/main" id="{243A65BC-340B-FF43-A5D5-2EC69352C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887" y="3215132"/>
            <a:ext cx="1592904" cy="1592904"/>
          </a:xfrm>
          <a:prstGeom prst="rect">
            <a:avLst/>
          </a:prstGeom>
        </p:spPr>
      </p:pic>
      <p:pic>
        <p:nvPicPr>
          <p:cNvPr id="13" name="Picture 12" descr="A x-ray of a chest&#10;&#10;Description automatically generated">
            <a:extLst>
              <a:ext uri="{FF2B5EF4-FFF2-40B4-BE49-F238E27FC236}">
                <a16:creationId xmlns:a16="http://schemas.microsoft.com/office/drawing/2014/main" id="{9F75ACFD-F5E2-1548-9A5F-ED9EB4785D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242" y="3209895"/>
            <a:ext cx="1575214" cy="1575214"/>
          </a:xfrm>
          <a:prstGeom prst="rect">
            <a:avLst/>
          </a:prstGeom>
        </p:spPr>
      </p:pic>
      <p:pic>
        <p:nvPicPr>
          <p:cNvPr id="17" name="Picture 16" descr="A x-ray of a chest&#10;&#10;Description automatically generated">
            <a:extLst>
              <a:ext uri="{FF2B5EF4-FFF2-40B4-BE49-F238E27FC236}">
                <a16:creationId xmlns:a16="http://schemas.microsoft.com/office/drawing/2014/main" id="{B344C912-EF8B-1E4C-AA79-BB56CC76A2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213" y="3230850"/>
            <a:ext cx="1592904" cy="159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2C14-66A4-8FD0-BF77-4E99B279C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B13375-C9FA-AE37-B12F-D8802B1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16</a:t>
            </a:fld>
            <a:endParaRPr lang="it-IT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B345D1D0-BC42-874F-B171-6CE99B6E5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/>
          <a:lstStyle/>
          <a:p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Comparison Of Models Training Time</a:t>
            </a:r>
          </a:p>
        </p:txBody>
      </p:sp>
      <p:sp>
        <p:nvSpPr>
          <p:cNvPr id="8" name="Display 7">
            <a:extLst>
              <a:ext uri="{FF2B5EF4-FFF2-40B4-BE49-F238E27FC236}">
                <a16:creationId xmlns:a16="http://schemas.microsoft.com/office/drawing/2014/main" id="{B9FA3968-3708-7744-B204-55AD67A5D01C}"/>
              </a:ext>
            </a:extLst>
          </p:cNvPr>
          <p:cNvSpPr/>
          <p:nvPr/>
        </p:nvSpPr>
        <p:spPr>
          <a:xfrm rot="10800000">
            <a:off x="643003" y="2367419"/>
            <a:ext cx="4534422" cy="2992427"/>
          </a:xfrm>
          <a:prstGeom prst="flowChartDisplay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867FCE-DDF1-E744-B7AE-DC8DDD67672F}"/>
              </a:ext>
            </a:extLst>
          </p:cNvPr>
          <p:cNvSpPr txBox="1"/>
          <p:nvPr/>
        </p:nvSpPr>
        <p:spPr>
          <a:xfrm>
            <a:off x="964505" y="2497524"/>
            <a:ext cx="38914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  <a:latin typeface="URWPalladioL"/>
              </a:rPr>
              <a:t>The CNN model required less time to train. </a:t>
            </a:r>
            <a:br>
              <a:rPr lang="en-GB" sz="1800">
                <a:effectLst/>
                <a:latin typeface="URWPalladioL"/>
              </a:rPr>
            </a:br>
            <a:endParaRPr lang="en-GB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latin typeface="URWPalladioL"/>
              </a:rPr>
              <a:t>T</a:t>
            </a:r>
            <a:r>
              <a:rPr lang="en-GB" sz="1800">
                <a:effectLst/>
                <a:latin typeface="URWPalladioL"/>
              </a:rPr>
              <a:t>he ResNet-50 model, due</a:t>
            </a:r>
            <a:r>
              <a:rPr lang="en-GB">
                <a:latin typeface="URWPalladioL"/>
              </a:rPr>
              <a:t> to   </a:t>
            </a:r>
            <a:r>
              <a:rPr lang="en-GB" sz="1800">
                <a:effectLst/>
                <a:latin typeface="URWPalladioL"/>
              </a:rPr>
              <a:t>complexity  architecture and depth, took a longer.</a:t>
            </a:r>
          </a:p>
          <a:p>
            <a:endParaRPr lang="en-GB"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  <a:latin typeface="URWPalladioL"/>
              </a:rPr>
              <a:t>ResNet-50  provide less accuracy due to its depth and complexity. </a:t>
            </a:r>
            <a:endParaRPr lang="en-GB"/>
          </a:p>
        </p:txBody>
      </p:sp>
      <p:pic>
        <p:nvPicPr>
          <p:cNvPr id="7" name="Picture 6" descr="A graph showing a number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1A8294DC-412E-A445-A675-4BCB8F24C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032" y="2222946"/>
            <a:ext cx="52832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6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2C14-66A4-8FD0-BF77-4E99B279C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B13375-C9FA-AE37-B12F-D8802B1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17</a:t>
            </a:fld>
            <a:endParaRPr lang="it-IT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B345D1D0-BC42-874F-B171-6CE99B6E5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5858" y="1393121"/>
            <a:ext cx="4710829" cy="707886"/>
          </a:xfrm>
        </p:spPr>
        <p:txBody>
          <a:bodyPr/>
          <a:lstStyle/>
          <a:p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Future Development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3179C1-7454-CC45-8817-B7DE9B700A65}"/>
              </a:ext>
            </a:extLst>
          </p:cNvPr>
          <p:cNvSpPr txBox="1"/>
          <p:nvPr/>
        </p:nvSpPr>
        <p:spPr>
          <a:xfrm>
            <a:off x="838200" y="2413337"/>
            <a:ext cx="39592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  <a:latin typeface="URWPalladioL"/>
              </a:rPr>
              <a:t>CNN model good for small dataset classification. </a:t>
            </a:r>
            <a:br>
              <a:rPr lang="en-GB" sz="1800">
                <a:effectLst/>
                <a:latin typeface="URWPalladioL"/>
              </a:rPr>
            </a:br>
            <a:endParaRPr lang="en-GB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latin typeface="URWPalladioL"/>
              </a:rPr>
              <a:t>ResNet-50 highly recommended for the </a:t>
            </a:r>
            <a:r>
              <a:rPr lang="en-GB" sz="1800">
                <a:effectLst/>
                <a:latin typeface="URWPalladioL"/>
              </a:rPr>
              <a:t>medical image analysis.</a:t>
            </a: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>
              <a:effectLst/>
              <a:latin typeface="URWPalladioL"/>
            </a:endParaRPr>
          </a:p>
          <a:p>
            <a:r>
              <a:rPr lang="en-GB" sz="1800">
                <a:effectLst/>
                <a:latin typeface="URWPalladioL"/>
              </a:rPr>
              <a:t> </a:t>
            </a:r>
            <a:endParaRPr lang="en-GB"/>
          </a:p>
          <a:p>
            <a:endParaRPr lang="en-IT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C112BF-2E8C-414D-B801-094A1727C95F}"/>
              </a:ext>
            </a:extLst>
          </p:cNvPr>
          <p:cNvSpPr txBox="1">
            <a:spLocks/>
          </p:cNvSpPr>
          <p:nvPr/>
        </p:nvSpPr>
        <p:spPr>
          <a:xfrm>
            <a:off x="990600" y="1370423"/>
            <a:ext cx="3170129" cy="70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IT" b="1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46600C-1157-9E47-8154-D748B61828CD}"/>
              </a:ext>
            </a:extLst>
          </p:cNvPr>
          <p:cNvSpPr txBox="1"/>
          <p:nvPr/>
        </p:nvSpPr>
        <p:spPr>
          <a:xfrm>
            <a:off x="5567594" y="2453020"/>
            <a:ext cx="62695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latin typeface="URWPalladioL"/>
              </a:rPr>
              <a:t>To achieve b</a:t>
            </a:r>
            <a:r>
              <a:rPr lang="en-GB" sz="1800">
                <a:effectLst/>
                <a:latin typeface="URWPalladioL"/>
              </a:rPr>
              <a:t>est results through increasing  the dataset, recommended for the ResNet-50.</a:t>
            </a:r>
          </a:p>
          <a:p>
            <a:endParaRPr lang="en-GB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>
                <a:effectLst/>
                <a:latin typeface="URWPalladioL"/>
              </a:rPr>
              <a:t>Further studies apply regularization methods. </a:t>
            </a:r>
          </a:p>
          <a:p>
            <a:endParaRPr lang="en-GB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latin typeface="URWPalladioL"/>
              </a:rPr>
              <a:t>Classification with recent models. </a:t>
            </a:r>
            <a:endParaRPr lang="en-GB"/>
          </a:p>
          <a:p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9217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2C14-66A4-8FD0-BF77-4E99B279C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B13375-C9FA-AE37-B12F-D8802B1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18</a:t>
            </a:fld>
            <a:endParaRPr lang="it-IT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B345D1D0-BC42-874F-B171-6CE99B6E5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07" y="3075057"/>
            <a:ext cx="10515600" cy="707886"/>
          </a:xfrm>
        </p:spPr>
        <p:txBody>
          <a:bodyPr/>
          <a:lstStyle/>
          <a:p>
            <a:r>
              <a:rPr lang="en-IT" sz="6000" b="1">
                <a:solidFill>
                  <a:schemeClr val="accent1">
                    <a:lumMod val="50000"/>
                  </a:schemeClr>
                </a:solidFill>
              </a:rPr>
              <a:t>                  Thank You!!</a:t>
            </a:r>
          </a:p>
        </p:txBody>
      </p:sp>
    </p:spTree>
    <p:extLst>
      <p:ext uri="{BB962C8B-B14F-4D97-AF65-F5344CB8AC3E}">
        <p14:creationId xmlns:p14="http://schemas.microsoft.com/office/powerpoint/2010/main" val="119387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D2C14-66A4-8FD0-BF77-4E99B279C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B13375-C9FA-AE37-B12F-D8802B192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2</a:t>
            </a:fld>
            <a:endParaRPr lang="it-IT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67D7E01D-4FCF-164D-8A35-E00F0079546B}"/>
              </a:ext>
            </a:extLst>
          </p:cNvPr>
          <p:cNvSpPr txBox="1">
            <a:spLocks/>
          </p:cNvSpPr>
          <p:nvPr/>
        </p:nvSpPr>
        <p:spPr>
          <a:xfrm>
            <a:off x="978074" y="1195059"/>
            <a:ext cx="105156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Content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74B5F-0898-274E-BCCA-B7BEB09BB286}"/>
              </a:ext>
            </a:extLst>
          </p:cNvPr>
          <p:cNvSpPr txBox="1"/>
          <p:nvPr/>
        </p:nvSpPr>
        <p:spPr>
          <a:xfrm>
            <a:off x="1028330" y="1902945"/>
            <a:ext cx="5106141" cy="5447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IT" sz="2400">
                <a:solidFill>
                  <a:schemeClr val="accent1">
                    <a:lumMod val="75000"/>
                  </a:schemeClr>
                </a:solidFill>
              </a:rPr>
              <a:t>Introduction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T" sz="2400">
                <a:solidFill>
                  <a:schemeClr val="accent1">
                    <a:lumMod val="75000"/>
                  </a:schemeClr>
                </a:solidFill>
              </a:rPr>
              <a:t>Objectives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T" sz="2400">
                <a:solidFill>
                  <a:schemeClr val="accent1">
                    <a:lumMod val="75000"/>
                  </a:schemeClr>
                </a:solidFill>
              </a:rPr>
              <a:t>Data Praperation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IT" sz="2400">
                <a:solidFill>
                  <a:schemeClr val="accent1">
                    <a:lumMod val="75000"/>
                  </a:schemeClr>
                </a:solidFill>
              </a:rPr>
              <a:t>Data Argumentation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Convolutional Neural Network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ResNet-50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Models Accuracy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Region of Interest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Comparison of Models Training Time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GB" sz="2400">
                <a:solidFill>
                  <a:schemeClr val="accent1">
                    <a:lumMod val="75000"/>
                  </a:schemeClr>
                </a:solidFill>
              </a:rPr>
              <a:t>Conclusion And Future Development</a:t>
            </a:r>
          </a:p>
          <a:p>
            <a:endParaRPr lang="en-GB">
              <a:solidFill>
                <a:schemeClr val="accent1">
                  <a:lumMod val="75000"/>
                </a:schemeClr>
              </a:solidFill>
            </a:endParaRPr>
          </a:p>
          <a:p>
            <a:endParaRPr lang="en-GB">
              <a:solidFill>
                <a:schemeClr val="accent1">
                  <a:lumMod val="75000"/>
                </a:schemeClr>
              </a:solidFill>
            </a:endParaRPr>
          </a:p>
          <a:p>
            <a:endParaRPr lang="en-GB">
              <a:solidFill>
                <a:schemeClr val="accent1">
                  <a:lumMod val="75000"/>
                </a:schemeClr>
              </a:solidFill>
            </a:endParaRPr>
          </a:p>
          <a:p>
            <a:endParaRPr lang="en-IT">
              <a:solidFill>
                <a:schemeClr val="accent1">
                  <a:lumMod val="75000"/>
                </a:schemeClr>
              </a:solidFill>
            </a:endParaRPr>
          </a:p>
          <a:p>
            <a:endParaRPr lang="en-IT">
              <a:solidFill>
                <a:schemeClr val="accent1">
                  <a:lumMod val="75000"/>
                </a:schemeClr>
              </a:solidFill>
            </a:endParaRPr>
          </a:p>
          <a:p>
            <a:endParaRPr lang="en-IT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5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583241-0123-4893-B449-B098BDF3F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000" b="1" err="1">
                <a:solidFill>
                  <a:schemeClr val="accent1">
                    <a:lumMod val="50000"/>
                  </a:schemeClr>
                </a:solidFill>
              </a:rPr>
              <a:t>Introduction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9DC917E-C9AB-4ECD-8D45-E8CB2E728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endParaRPr lang="en-US" sz="1800" b="1">
              <a:solidFill>
                <a:srgbClr val="000000"/>
              </a:solidFill>
              <a:effectLst/>
              <a:latin typeface="+mn-lt"/>
            </a:endParaRPr>
          </a:p>
          <a:p>
            <a:r>
              <a:rPr lang="en-US" sz="180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COVID-19 coronavirus has caused big damage to the global health infrastructure during the period of 2021 to 2022. </a:t>
            </a:r>
            <a:br>
              <a:rPr lang="en-US" sz="180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traditional diagnostic techniques, though useful, are very time-consuming.</a:t>
            </a:r>
          </a:p>
          <a:p>
            <a:pPr marL="0" indent="0">
              <a:buNone/>
            </a:pPr>
            <a:endParaRPr lang="en-US" sz="240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it-IT" sz="3600"/>
          </a:p>
          <a:p>
            <a:endParaRPr lang="it-IT" sz="2800"/>
          </a:p>
          <a:p>
            <a:endParaRPr lang="it-IT" sz="2800"/>
          </a:p>
          <a:p>
            <a:pPr marL="0" indent="0">
              <a:buNone/>
            </a:pPr>
            <a:endParaRPr lang="it-IT" sz="240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B7B562A-6D17-4E1A-8142-5372DFE4C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3</a:t>
            </a:fld>
            <a:endParaRPr lang="it-IT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0FA3DF-FEAD-2666-D39B-B3C5399FE9DA}"/>
              </a:ext>
            </a:extLst>
          </p:cNvPr>
          <p:cNvSpPr txBox="1"/>
          <p:nvPr/>
        </p:nvSpPr>
        <p:spPr>
          <a:xfrm>
            <a:off x="3535680" y="16052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030" name="Picture 6" descr="COVID-19 Menarini Diagnostics: kit for diagnosis in 20 minutes">
            <a:extLst>
              <a:ext uri="{FF2B5EF4-FFF2-40B4-BE49-F238E27FC236}">
                <a16:creationId xmlns:a16="http://schemas.microsoft.com/office/drawing/2014/main" id="{E7EAC152-8208-7AB6-5494-247B633D4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4" b="39167"/>
          <a:stretch/>
        </p:blipFill>
        <p:spPr bwMode="auto">
          <a:xfrm>
            <a:off x="683173" y="4296185"/>
            <a:ext cx="5412828" cy="11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2B527A-B62D-1E4D-B109-399A9CFDE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918" y="1571966"/>
            <a:ext cx="4935909" cy="432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0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856B04-FF8E-4CC1-A348-CFB887025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b="1" dirty="0">
                <a:solidFill>
                  <a:schemeClr val="accent1">
                    <a:lumMod val="50000"/>
                  </a:schemeClr>
                </a:solidFill>
              </a:rPr>
              <a:t>Objectives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5EDA31-9BD8-4E7D-A6B6-1EA9C778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0343"/>
            <a:ext cx="4536440" cy="4094858"/>
          </a:xfrm>
          <a:noFill/>
        </p:spPr>
        <p:txBody>
          <a:bodyPr>
            <a:normAutofit/>
          </a:bodyPr>
          <a:lstStyle/>
          <a:p>
            <a:endParaRPr lang="en-US" sz="1800" dirty="0">
              <a:solidFill>
                <a:srgbClr val="0E0E0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rgbClr val="0E0E0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improve diagnostic efficiency and accuracy compared to traditional methods by leveraging chest X-ray images.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</a:p>
          <a:p>
            <a:pPr marL="0" indent="0">
              <a:buNone/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     CNN 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0E0E0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sz="1400" dirty="0">
                <a:solidFill>
                  <a:srgbClr val="0E0E0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ResNet-50</a:t>
            </a:r>
          </a:p>
          <a:p>
            <a:pPr marL="0" indent="0">
              <a:buNone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37A28AB-2578-4536-89D7-2C91DD346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4</a:t>
            </a:fld>
            <a:endParaRPr lang="it-IT"/>
          </a:p>
        </p:txBody>
      </p:sp>
      <p:pic>
        <p:nvPicPr>
          <p:cNvPr id="2056" name="Picture 8" descr="Collapsed Lung | Atelectasis | Pneumothorax | MedlinePlus">
            <a:extLst>
              <a:ext uri="{FF2B5EF4-FFF2-40B4-BE49-F238E27FC236}">
                <a16:creationId xmlns:a16="http://schemas.microsoft.com/office/drawing/2014/main" id="{F66D5F9D-D94B-1EF8-CDDD-FEE6361E7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120" y="1532916"/>
            <a:ext cx="3989348" cy="425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2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ED690C-0764-7618-BE13-54476E397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728182-DC93-5EA9-6689-B95AAF97EB69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Deep Learning ?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2D69BA1-70FF-75AC-2860-030008980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E8F99A-0A5C-4561-A757-74828AA62A54}" type="slidenum">
              <a:rPr lang="en-US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alpha val="8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1030" name="Picture 6" descr="Deep Learning: o que é e como está transformando indústrias e vidas? -  Olhar Digital">
            <a:extLst>
              <a:ext uri="{FF2B5EF4-FFF2-40B4-BE49-F238E27FC236}">
                <a16:creationId xmlns:a16="http://schemas.microsoft.com/office/drawing/2014/main" id="{97EEFE4E-E857-7E41-986F-0512EE83E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892" y="1618688"/>
            <a:ext cx="5660408" cy="3305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52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911FA-C9FA-DF51-0972-0731221B8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FBC0D6D-5629-4C61-D5B9-D32820541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6</a:t>
            </a:fld>
            <a:endParaRPr lang="it-IT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47DADA07-0296-3B2C-9AB5-5533D43CE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>
            <a:normAutofit/>
          </a:bodyPr>
          <a:lstStyle/>
          <a:p>
            <a:r>
              <a:rPr lang="it-IT" sz="4000" b="1">
                <a:solidFill>
                  <a:schemeClr val="accent1">
                    <a:lumMod val="50000"/>
                  </a:schemeClr>
                </a:solidFill>
              </a:rPr>
              <a:t>Data </a:t>
            </a:r>
            <a:r>
              <a:rPr lang="it-IT" sz="4000" b="1" err="1">
                <a:solidFill>
                  <a:schemeClr val="accent1">
                    <a:lumMod val="50000"/>
                  </a:schemeClr>
                </a:solidFill>
              </a:rPr>
              <a:t>Preparation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Display 21">
            <a:extLst>
              <a:ext uri="{FF2B5EF4-FFF2-40B4-BE49-F238E27FC236}">
                <a16:creationId xmlns:a16="http://schemas.microsoft.com/office/drawing/2014/main" id="{9B2AB039-ACAC-2940-CD17-E7764C223CCC}"/>
              </a:ext>
            </a:extLst>
          </p:cNvPr>
          <p:cNvSpPr/>
          <p:nvPr/>
        </p:nvSpPr>
        <p:spPr>
          <a:xfrm rot="10800000">
            <a:off x="688975" y="2397760"/>
            <a:ext cx="3688080" cy="2062480"/>
          </a:xfrm>
          <a:prstGeom prst="flowChartDisplay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0E83E8-008D-E460-01F1-6F649DE77C12}"/>
              </a:ext>
            </a:extLst>
          </p:cNvPr>
          <p:cNvSpPr txBox="1"/>
          <p:nvPr/>
        </p:nvSpPr>
        <p:spPr>
          <a:xfrm>
            <a:off x="838200" y="2062480"/>
            <a:ext cx="27584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/>
              <a:t>     Organize the data into:</a:t>
            </a:r>
          </a:p>
          <a:p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Training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Testing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000000"/>
                </a:solidFill>
                <a:effectLst/>
                <a:latin typeface="Helvetica" pitchFamily="2" charset="0"/>
              </a:rPr>
              <a:t>validation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79002799-B0D8-DA46-BF7C-B969486DF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863" y="1278633"/>
            <a:ext cx="4850133" cy="463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8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96175-2F12-820A-CE31-F0F5E4AED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881E060-72F2-42E1-6044-AEA9B6779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7</a:t>
            </a:fld>
            <a:endParaRPr lang="it-IT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9D3150B7-65B2-B640-8A2B-AAD519177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>
            <a:normAutofit/>
          </a:bodyPr>
          <a:lstStyle/>
          <a:p>
            <a:r>
              <a:rPr lang="it-IT" sz="4000" b="1">
                <a:solidFill>
                  <a:schemeClr val="accent1">
                    <a:lumMod val="50000"/>
                  </a:schemeClr>
                </a:solidFill>
              </a:rPr>
              <a:t>Data </a:t>
            </a:r>
            <a:r>
              <a:rPr lang="it-IT" sz="4000" b="1" err="1">
                <a:solidFill>
                  <a:schemeClr val="accent1">
                    <a:lumMod val="50000"/>
                  </a:schemeClr>
                </a:solidFill>
              </a:rPr>
              <a:t>Augmentation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Display 6">
            <a:extLst>
              <a:ext uri="{FF2B5EF4-FFF2-40B4-BE49-F238E27FC236}">
                <a16:creationId xmlns:a16="http://schemas.microsoft.com/office/drawing/2014/main" id="{1AE33E21-3B21-B84A-B7AC-E68B124C4112}"/>
              </a:ext>
            </a:extLst>
          </p:cNvPr>
          <p:cNvSpPr/>
          <p:nvPr/>
        </p:nvSpPr>
        <p:spPr>
          <a:xfrm rot="10800000">
            <a:off x="688975" y="2639498"/>
            <a:ext cx="3444614" cy="1894924"/>
          </a:xfrm>
          <a:prstGeom prst="flowChartDisplay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0749AA-69C8-434B-9D18-70C1A2E7E10D}"/>
              </a:ext>
            </a:extLst>
          </p:cNvPr>
          <p:cNvSpPr txBox="1"/>
          <p:nvPr/>
        </p:nvSpPr>
        <p:spPr>
          <a:xfrm>
            <a:off x="838200" y="2224734"/>
            <a:ext cx="3962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T"/>
          </a:p>
          <a:p>
            <a:endParaRPr lang="en-IT"/>
          </a:p>
          <a:p>
            <a:r>
              <a:rPr lang="en-IT"/>
              <a:t>Improve the generlization </a:t>
            </a:r>
          </a:p>
          <a:p>
            <a:r>
              <a:rPr lang="en-IT"/>
              <a:t>of models:</a:t>
            </a:r>
          </a:p>
          <a:p>
            <a:endParaRPr lang="en-IT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T"/>
              <a:t>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T"/>
              <a:t>Shifting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/>
              <a:t>F</a:t>
            </a:r>
            <a:r>
              <a:rPr lang="en-IT"/>
              <a:t>liping</a:t>
            </a:r>
          </a:p>
          <a:p>
            <a:endParaRPr lang="en-IT"/>
          </a:p>
        </p:txBody>
      </p:sp>
      <p:pic>
        <p:nvPicPr>
          <p:cNvPr id="9" name="Picture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25442756-48B8-B14E-A5B7-3777ABAE1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769" y="2008899"/>
            <a:ext cx="5601906" cy="332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2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96175-2F12-820A-CE31-F0F5E4AED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Display 22">
            <a:extLst>
              <a:ext uri="{FF2B5EF4-FFF2-40B4-BE49-F238E27FC236}">
                <a16:creationId xmlns:a16="http://schemas.microsoft.com/office/drawing/2014/main" id="{ECD0184C-DA47-434D-B4E7-A584231103AB}"/>
              </a:ext>
            </a:extLst>
          </p:cNvPr>
          <p:cNvSpPr/>
          <p:nvPr/>
        </p:nvSpPr>
        <p:spPr>
          <a:xfrm rot="10800000">
            <a:off x="196881" y="2125801"/>
            <a:ext cx="4604493" cy="1556939"/>
          </a:xfrm>
          <a:prstGeom prst="flowChartDisplay">
            <a:avLst/>
          </a:prstGeom>
          <a:gradFill>
            <a:gsLst>
              <a:gs pos="0">
                <a:schemeClr val="accent5">
                  <a:lumMod val="110000"/>
                  <a:satMod val="105000"/>
                  <a:tint val="67000"/>
                </a:schemeClr>
              </a:gs>
              <a:gs pos="0">
                <a:schemeClr val="accent5">
                  <a:lumMod val="105000"/>
                  <a:satMod val="103000"/>
                  <a:tint val="73000"/>
                </a:schemeClr>
              </a:gs>
              <a:gs pos="100000">
                <a:schemeClr val="accent5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881E060-72F2-42E1-6044-AEA9B6779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8</a:t>
            </a:fld>
            <a:endParaRPr lang="it-IT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9D3150B7-65B2-B640-8A2B-AAD519177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8023"/>
            <a:ext cx="10515600" cy="707886"/>
          </a:xfrm>
        </p:spPr>
        <p:txBody>
          <a:bodyPr>
            <a:normAutofit/>
          </a:bodyPr>
          <a:lstStyle/>
          <a:p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Convolutional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it-IT" b="1" err="1">
                <a:solidFill>
                  <a:schemeClr val="accent1">
                    <a:lumMod val="50000"/>
                  </a:schemeClr>
                </a:solidFill>
              </a:rPr>
              <a:t>Neural</a:t>
            </a:r>
            <a:r>
              <a:rPr lang="it-IT" b="1">
                <a:solidFill>
                  <a:schemeClr val="accent1">
                    <a:lumMod val="50000"/>
                  </a:schemeClr>
                </a:solidFill>
              </a:rPr>
              <a:t> Network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EA17FA-8CB4-594F-8A45-D763ED289F51}"/>
              </a:ext>
            </a:extLst>
          </p:cNvPr>
          <p:cNvSpPr txBox="1"/>
          <p:nvPr/>
        </p:nvSpPr>
        <p:spPr>
          <a:xfrm>
            <a:off x="205115" y="2350523"/>
            <a:ext cx="4634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>
                <a:latin typeface="URWPalladioL"/>
              </a:rPr>
              <a:t>Building Convolutional Layers.</a:t>
            </a:r>
          </a:p>
          <a:p>
            <a:endParaRPr lang="en-IT" sz="1800">
              <a:effectLst/>
              <a:latin typeface="URWPalladio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latin typeface="URWPalladioL"/>
              </a:rPr>
              <a:t>H</a:t>
            </a:r>
            <a:r>
              <a:rPr lang="en-IT">
                <a:latin typeface="URWPalladioL"/>
              </a:rPr>
              <a:t>ow exactly CNN recognize the COVID-19 </a:t>
            </a:r>
            <a:endParaRPr lang="en-GB" sz="1800">
              <a:effectLst/>
              <a:latin typeface="URWPalladioL"/>
            </a:endParaRPr>
          </a:p>
        </p:txBody>
      </p:sp>
      <p:pic>
        <p:nvPicPr>
          <p:cNvPr id="13" name="Picture 12" descr="A diagram of a diagram of a pooling layer&#10;&#10;Description automatically generated with medium confidence">
            <a:extLst>
              <a:ext uri="{FF2B5EF4-FFF2-40B4-BE49-F238E27FC236}">
                <a16:creationId xmlns:a16="http://schemas.microsoft.com/office/drawing/2014/main" id="{4A3F2362-3781-7243-BA5C-68A826FB3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744" y="2175421"/>
            <a:ext cx="4610100" cy="1625600"/>
          </a:xfrm>
          <a:prstGeom prst="rect">
            <a:avLst/>
          </a:prstGeom>
        </p:spPr>
      </p:pic>
      <p:pic>
        <p:nvPicPr>
          <p:cNvPr id="15" name="Picture 14" descr="A diagram of a flattening map&#10;&#10;Description automatically generated">
            <a:extLst>
              <a:ext uri="{FF2B5EF4-FFF2-40B4-BE49-F238E27FC236}">
                <a16:creationId xmlns:a16="http://schemas.microsoft.com/office/drawing/2014/main" id="{ECC18919-E978-1C48-9A4A-924BFA05F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333" y="3955283"/>
            <a:ext cx="3517900" cy="1739900"/>
          </a:xfrm>
          <a:prstGeom prst="rect">
            <a:avLst/>
          </a:prstGeom>
        </p:spPr>
      </p:pic>
      <p:pic>
        <p:nvPicPr>
          <p:cNvPr id="17" name="Picture 16" descr="A diagram of a layer of layers&#10;&#10;Description automatically generated">
            <a:extLst>
              <a:ext uri="{FF2B5EF4-FFF2-40B4-BE49-F238E27FC236}">
                <a16:creationId xmlns:a16="http://schemas.microsoft.com/office/drawing/2014/main" id="{082EB7B8-4BCA-C445-ABB2-6D630CF6C6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768" y="4024042"/>
            <a:ext cx="4635500" cy="18161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96B80B7-1865-C540-896A-5C0C919D9F6E}"/>
              </a:ext>
            </a:extLst>
          </p:cNvPr>
          <p:cNvSpPr/>
          <p:nvPr/>
        </p:nvSpPr>
        <p:spPr>
          <a:xfrm>
            <a:off x="5912285" y="1925909"/>
            <a:ext cx="338203" cy="34130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5DD42F0-9783-164B-812C-764101966CE8}"/>
              </a:ext>
            </a:extLst>
          </p:cNvPr>
          <p:cNvSpPr/>
          <p:nvPr/>
        </p:nvSpPr>
        <p:spPr>
          <a:xfrm>
            <a:off x="3924127" y="3846979"/>
            <a:ext cx="338203" cy="34130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A554158-2534-BC4B-B031-75EF56482BAF}"/>
              </a:ext>
            </a:extLst>
          </p:cNvPr>
          <p:cNvSpPr/>
          <p:nvPr/>
        </p:nvSpPr>
        <p:spPr>
          <a:xfrm>
            <a:off x="7773473" y="3682740"/>
            <a:ext cx="338203" cy="34130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solidFill>
                  <a:schemeClr val="tx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6681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37E76-4482-EB8E-647F-B647FEE63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68A9D4C-B094-0083-678B-A0478048B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8F99A-0A5C-4561-A757-74828AA62A54}" type="slidenum">
              <a:rPr lang="it-IT" smtClean="0"/>
              <a:t>9</a:t>
            </a:fld>
            <a:endParaRPr lang="it-IT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0BC592-B7EF-484B-9BBE-D39C425FCF34}"/>
              </a:ext>
            </a:extLst>
          </p:cNvPr>
          <p:cNvSpPr txBox="1"/>
          <p:nvPr/>
        </p:nvSpPr>
        <p:spPr>
          <a:xfrm>
            <a:off x="3384072" y="287983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  <a:p>
            <a:endParaRPr lang="en-IT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1B88443D-2B8F-9D46-AA09-21433962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633" y="968370"/>
            <a:ext cx="10515600" cy="707886"/>
          </a:xfrm>
        </p:spPr>
        <p:txBody>
          <a:bodyPr>
            <a:normAutofit/>
          </a:bodyPr>
          <a:lstStyle/>
          <a:p>
            <a:r>
              <a:rPr lang="it-IT" sz="4000" b="1">
                <a:solidFill>
                  <a:schemeClr val="accent1">
                    <a:lumMod val="50000"/>
                  </a:schemeClr>
                </a:solidFill>
              </a:rPr>
              <a:t>CNN </a:t>
            </a:r>
            <a:r>
              <a:rPr lang="it-IT" sz="4000" b="1" err="1">
                <a:solidFill>
                  <a:schemeClr val="accent1">
                    <a:lumMod val="50000"/>
                  </a:schemeClr>
                </a:solidFill>
              </a:rPr>
              <a:t>Implementation</a:t>
            </a:r>
            <a:endParaRPr lang="it-IT" sz="4000" b="1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8" name="Picture 7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CD9223D-8280-B941-9FF2-DB3F061F3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905" y="2273601"/>
            <a:ext cx="5114098" cy="3485404"/>
          </a:xfrm>
          <a:prstGeom prst="rect">
            <a:avLst/>
          </a:prstGeom>
        </p:spPr>
      </p:pic>
      <p:pic>
        <p:nvPicPr>
          <p:cNvPr id="13" name="Picture 12" descr="A diagram of a network&#10;&#10;Description automatically generated">
            <a:extLst>
              <a:ext uri="{FF2B5EF4-FFF2-40B4-BE49-F238E27FC236}">
                <a16:creationId xmlns:a16="http://schemas.microsoft.com/office/drawing/2014/main" id="{579C5FD0-1267-E245-8303-6F25CF8DA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05" y="2813098"/>
            <a:ext cx="6280063" cy="240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0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4679d45-8346-4e23-8c84-a7304edba77f}" enabled="0" method="" siteId="{84679d45-8346-4e23-8c84-a7304edba77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369</Words>
  <Application>Microsoft Macintosh PowerPoint</Application>
  <PresentationFormat>Widescreen</PresentationFormat>
  <Paragraphs>124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Helvetica</vt:lpstr>
      <vt:lpstr>Times New Roman</vt:lpstr>
      <vt:lpstr>URWPalladioL</vt:lpstr>
      <vt:lpstr>Wingdings</vt:lpstr>
      <vt:lpstr>Tema di Office</vt:lpstr>
      <vt:lpstr>Università degli Studi di Messina Dipartimento di Scienze Matematiche e Informatiche Scienze Fisiche e Scienze della Terra Corso di Laurea Triennale in Informatica </vt:lpstr>
      <vt:lpstr>PowerPoint Presentation</vt:lpstr>
      <vt:lpstr>Introduction</vt:lpstr>
      <vt:lpstr> Objectives</vt:lpstr>
      <vt:lpstr>PowerPoint Presentation</vt:lpstr>
      <vt:lpstr>Data Preparation</vt:lpstr>
      <vt:lpstr>Data Augmentation</vt:lpstr>
      <vt:lpstr>Convolutional Neural Network</vt:lpstr>
      <vt:lpstr>CNN Implementation</vt:lpstr>
      <vt:lpstr>ResNet-50</vt:lpstr>
      <vt:lpstr>ResNet-50 Implementation</vt:lpstr>
      <vt:lpstr>Models Accuracy </vt:lpstr>
      <vt:lpstr>Models Accuracy Graphs </vt:lpstr>
      <vt:lpstr>Region Of Interest</vt:lpstr>
      <vt:lpstr>ROI Models Results</vt:lpstr>
      <vt:lpstr>Comparison Of Models Training Time</vt:lpstr>
      <vt:lpstr>Future Development </vt:lpstr>
      <vt:lpstr>                  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Università degli Studi di Messina Dipartimento di Scienze Matematiche e Informatiche Scienze Fisiche e Scienze della Terra Corso di Laurea Triennale in Informatica</dc:title>
  <dc:creator>Nicholas Parasporo</dc:creator>
  <cp:lastModifiedBy>YOSHAN ABIRANJANA MENDIS GUNARATNA 528176</cp:lastModifiedBy>
  <cp:revision>2</cp:revision>
  <dcterms:created xsi:type="dcterms:W3CDTF">2019-12-04T17:08:56Z</dcterms:created>
  <dcterms:modified xsi:type="dcterms:W3CDTF">2024-12-08T12:50:27Z</dcterms:modified>
</cp:coreProperties>
</file>